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61" r:id="rId4"/>
    <p:sldId id="262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4" r:id="rId21"/>
    <p:sldId id="282" r:id="rId22"/>
    <p:sldId id="278" r:id="rId23"/>
    <p:sldId id="283" r:id="rId2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7143" autoAdjust="0"/>
  </p:normalViewPr>
  <p:slideViewPr>
    <p:cSldViewPr snapToGrid="0">
      <p:cViewPr varScale="1">
        <p:scale>
          <a:sx n="63" d="100"/>
          <a:sy n="63" d="100"/>
        </p:scale>
        <p:origin x="1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36884-73D0-4567-8B96-F466E5E5692B}" type="datetimeFigureOut">
              <a:rPr lang="hr-HR" smtClean="0"/>
              <a:t>7.7.2025.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6D9-6BE4-4E07-9079-23F043E10DE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UR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/Creating_hyperlink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Learn/HTML/Introduction_to_HTML/Creating_hyperlinks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itl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Global_attribut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727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the creation of both internal and external links using relative and absolute URLs.</a:t>
            </a:r>
            <a:br>
              <a:rPr lang="en-US" dirty="0"/>
            </a:br>
            <a:r>
              <a:rPr lang="en-US" dirty="0"/>
              <a:t>• Highlight the importance of using descriptive link text for both SEO and accessibility.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Anchor Element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581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Emphasize best practices for image embedding and the critical role of the alt attribute in accessibility.</a:t>
            </a:r>
            <a:br>
              <a:rPr lang="en-US" dirty="0"/>
            </a:br>
            <a:r>
              <a:rPr lang="en-US" dirty="0"/>
              <a:t>• Show examples of responsive images and discuss troubleshooting steps if images do not load.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br>
              <a:rPr lang="en-US" dirty="0"/>
            </a:br>
            <a:r>
              <a:rPr lang="en-US" dirty="0"/>
              <a:t>• W3Schools – HTML Images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734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Briefly review common pitfalls with attributes in class after the exercise.</a:t>
            </a:r>
            <a:br>
              <a:rPr lang="en-US" dirty="0"/>
            </a:br>
            <a:r>
              <a:rPr lang="en-US" dirty="0"/>
              <a:t>• Encourage students to modify attributes and observe changes in real-time using a code editor.</a:t>
            </a:r>
          </a:p>
          <a:p>
            <a:pPr>
              <a:buNone/>
            </a:pPr>
            <a:r>
              <a:rPr lang="en-US" dirty="0"/>
              <a:t>• Exercise estimation time: 15 min / individual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1484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Use examples to illustrate the differences between absolute and relative paths.</a:t>
            </a:r>
            <a:br>
              <a:rPr lang="en-US" dirty="0"/>
            </a:br>
            <a:r>
              <a:rPr lang="en-US" dirty="0"/>
              <a:t>• Demonstrate navigation using relative path syntax in linking files locally.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URLs, URIs, and URNs</a:t>
            </a:r>
            <a:br>
              <a:rPr lang="en-US" dirty="0"/>
            </a:br>
            <a:r>
              <a:rPr lang="en-US" dirty="0"/>
              <a:t>• W3Schools – How Paths Work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2918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Walk through the process of linking local images and discuss troubleshooting common issues like incorrect file paths or typos.</a:t>
            </a:r>
            <a:br>
              <a:rPr lang="en-US" dirty="0"/>
            </a:br>
            <a:r>
              <a:rPr lang="en-US" dirty="0"/>
              <a:t>• Offer to review a sample project live, explaining the impact of each attribute used in the &lt;</a:t>
            </a:r>
            <a:r>
              <a:rPr lang="en-US" dirty="0" err="1"/>
              <a:t>img</a:t>
            </a:r>
            <a:r>
              <a:rPr lang="en-US" dirty="0"/>
              <a:t>&gt; tag.</a:t>
            </a:r>
          </a:p>
          <a:p>
            <a:pPr>
              <a:buNone/>
            </a:pPr>
            <a:r>
              <a:rPr lang="en-US" dirty="0"/>
              <a:t>• Exercise estimation time: 25 min / individual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W3Schools – HTML Images Tutorial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https://github.com/dinoDuvnjak/CTK/tree/main/SHIFT4IT/html-introduction/2.4-html-image-link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3600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linking multiple HTML files to create a navigable website.</a:t>
            </a:r>
            <a:br>
              <a:rPr lang="en-US" dirty="0"/>
            </a:br>
            <a:r>
              <a:rPr lang="en-US" dirty="0"/>
              <a:t>• Emphasize the importance of organizing files and folders for maintainability.</a:t>
            </a:r>
            <a:br>
              <a:rPr lang="en-US" dirty="0"/>
            </a:br>
            <a:r>
              <a:rPr lang="en-US" dirty="0"/>
              <a:t>• Use a live coding example to show how clicking a link opens a new page.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Linking to Other Resources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Head First HTML and CSS</a:t>
            </a:r>
            <a:r>
              <a:rPr lang="en-US" dirty="0"/>
              <a:t> by Elisabeth Robson and Eric Freeman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537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Provide clear guidelines and a rubric for the exercise.</a:t>
            </a:r>
            <a:br>
              <a:rPr lang="en-US" dirty="0"/>
            </a:br>
            <a:r>
              <a:rPr lang="en-US" dirty="0"/>
              <a:t>• Encourage students to test all navigation links to ensure there are no broken paths.</a:t>
            </a:r>
            <a:br>
              <a:rPr lang="en-US" dirty="0"/>
            </a:br>
            <a:r>
              <a:rPr lang="en-US" dirty="0"/>
              <a:t>• Review best practices for organizing and maintaining consistent navigation across pages.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>
                <a:hlinkClick r:id="rId3"/>
              </a:rPr>
              <a:t>Codecademy</a:t>
            </a:r>
            <a:r>
              <a:rPr lang="en-US" dirty="0">
                <a:hlinkClick r:id="rId3"/>
              </a:rPr>
              <a:t> – Building Multi-Page Websites</a:t>
            </a:r>
            <a:r>
              <a:rPr lang="en-US" dirty="0"/>
              <a:t> (project-based learning)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Hyperlink Fundamentals</a:t>
            </a:r>
            <a:endParaRPr lang="en-US" dirty="0"/>
          </a:p>
          <a:p>
            <a:r>
              <a:rPr lang="en-US" b="1" dirty="0"/>
              <a:t>Code</a:t>
            </a:r>
            <a:r>
              <a:rPr lang="en-US" dirty="0"/>
              <a:t> - https://github.com/dinoDuvnjak/CTK/tree/main/SHIFT4IT/html-introduction/2.5-html-multipage-website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443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• Exercise estimation time: 30 min / individual</a:t>
            </a: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8208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68201-0823-3D4E-0135-1FFB8EDA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16C85-0369-9424-AA51-AC3968D0F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EEB3E-0AFE-5398-FB24-9266E1D3D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• Exercise estimation time: 30 min / individual</a:t>
            </a: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7813E-FC07-D65E-5D1D-10F5D912C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920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0C84-A676-3469-047F-740BFCC7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BD530-ED42-AD90-E9E7-B055C7A29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1F335-482D-1002-B3A3-7FA51112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5460-B4A7-667F-FF74-0F2D516D7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610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• Emphasize that HTML is mandatory for any web page and serves as the structural foundation on which CSS and JavaScript build design and interactivity.</a:t>
            </a:r>
            <a:br>
              <a:rPr lang="en-US" dirty="0"/>
            </a:br>
            <a:r>
              <a:rPr lang="en-US" dirty="0"/>
              <a:t>• Open with a discussion on how browsers parse these three components to render a complete webpage.</a:t>
            </a:r>
            <a:br>
              <a:rPr lang="en-US" dirty="0"/>
            </a:br>
            <a:r>
              <a:rPr lang="en-US" dirty="0"/>
              <a:t>• Consider demonstrating a simple “Hello World” HTML file in Visual Studio Code with Live Preview.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https://developer.mozilla.org/en-US/docs/Web/HTML for a thorough introduction.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Design and Build Websites</a:t>
            </a:r>
            <a:r>
              <a:rPr lang="en-US" dirty="0"/>
              <a:t> by Jon Duckett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Design: A Beginner’s Guide to HTML, CSS, JavaScript, and Web Graphics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79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Clarify that while CSS and JavaScript enhance user experience, HTML is indispensable for content.</a:t>
            </a:r>
            <a:br>
              <a:rPr lang="en-US" dirty="0"/>
            </a:br>
            <a:r>
              <a:rPr lang="en-US" dirty="0"/>
              <a:t>• Use side-by-side examples to show a page with only HTML versus one with additional CSS and JavaScript.</a:t>
            </a:r>
            <a:br>
              <a:rPr lang="en-US" dirty="0"/>
            </a:br>
            <a:r>
              <a:rPr lang="en-US" dirty="0"/>
              <a:t>• Discuss how changes in each part (structure, style, behavior) affect the final rendered page.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Introduction to HTML</a:t>
            </a:r>
            <a:r>
              <a:rPr lang="en-US" dirty="0"/>
              <a:t> - https://developer.mozilla.org/en-US/docs/Learn_web_development/Core/Structuring_content/Basic_HTML_syntax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084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3122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setting up VS Code with the Live Server extension to observe changes instantly.</a:t>
            </a:r>
            <a:br>
              <a:rPr lang="en-US" dirty="0"/>
            </a:br>
            <a:r>
              <a:rPr lang="en-US" dirty="0"/>
              <a:t>• Explain the role of the &lt;title&gt; tag not only in SEO but also in user navigation (browser tabs).</a:t>
            </a:r>
            <a:br>
              <a:rPr lang="en-US" dirty="0"/>
            </a:br>
            <a:r>
              <a:rPr lang="en-US" dirty="0"/>
              <a:t>• Walk through creating an HTML document that uses a proper &lt;head&gt; section including a title.</a:t>
            </a:r>
          </a:p>
          <a:p>
            <a:pPr>
              <a:buNone/>
            </a:pPr>
            <a:r>
              <a:rPr lang="en-US" dirty="0"/>
              <a:t>• Exercise estimation time: 20 min / individual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Using the HTML &lt;title&gt; element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Code  - https://github.com/dinoDuvnjak/CTK/tree/main/SHIFT4IT/html-introduction/2.6-html-final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6283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Stress the importance of correct syntax and indentation for both maintenance and readability.</a:t>
            </a:r>
            <a:br>
              <a:rPr lang="en-US" dirty="0"/>
            </a:br>
            <a:r>
              <a:rPr lang="en-US" dirty="0"/>
              <a:t>• Conduct a live coding session to show how HTML lists should be structured and highlight typical errors.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05085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Illustrate how omitting &lt;p&gt; tags can lead to cluttered content and poor accessibility.</a:t>
            </a:r>
            <a:br>
              <a:rPr lang="en-US" dirty="0"/>
            </a:br>
            <a:r>
              <a:rPr lang="en-US" dirty="0"/>
              <a:t>• Discuss best practices in creating readable content that both sighted users and screen readers can navigate easily.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Paragraphs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Accessibility for Everyone</a:t>
            </a:r>
            <a:r>
              <a:rPr lang="en-US" dirty="0"/>
              <a:t> by Laura </a:t>
            </a:r>
            <a:r>
              <a:rPr lang="en-US" dirty="0" err="1"/>
              <a:t>Kalbag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6401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Guide students through the creation of nested lists and using proper list tags (&lt;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&lt;li&gt;).</a:t>
            </a:r>
            <a:br>
              <a:rPr lang="en-US" dirty="0"/>
            </a:br>
            <a:r>
              <a:rPr lang="en-US" dirty="0"/>
              <a:t>• Offer step-by-step instructions while projecting the code and its rendered output.</a:t>
            </a:r>
          </a:p>
          <a:p>
            <a:pPr>
              <a:buNone/>
            </a:pPr>
            <a:r>
              <a:rPr lang="en-US" dirty="0"/>
              <a:t>• Exercise estimation time: 20 min / individual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endParaRPr lang="en-US" dirty="0"/>
          </a:p>
          <a:p>
            <a:r>
              <a:rPr lang="en-US" b="1" dirty="0"/>
              <a:t>Code -</a:t>
            </a:r>
            <a:r>
              <a:rPr lang="en-US" dirty="0"/>
              <a:t> https://github.com/dinoDuvnjak/CTK/tree/main/SHIFT4IT/html-introduction/2.2-html-list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7846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Explain that attributes add metadata or control behavior for HTML elements (e.g., </a:t>
            </a:r>
            <a:r>
              <a:rPr lang="en-US" dirty="0" err="1"/>
              <a:t>href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alt).</a:t>
            </a:r>
            <a:br>
              <a:rPr lang="en-US" dirty="0"/>
            </a:br>
            <a:r>
              <a:rPr lang="en-US" dirty="0"/>
              <a:t>• Discuss how some attributes are available for all tags (global attributes) while others are tag-specific.</a:t>
            </a:r>
            <a:br>
              <a:rPr lang="en-US" dirty="0"/>
            </a:br>
            <a:r>
              <a:rPr lang="en-US" dirty="0"/>
              <a:t>• Encourage students to explore the provided link for interactive examples.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HTML Standard Attributes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HTML5 in Easy Steps</a:t>
            </a:r>
            <a:r>
              <a:rPr lang="en-US" dirty="0"/>
              <a:t> by Mike McGrath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677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7.7.2025.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:/www.w3schools.com/html/html_attributes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html_attributes.asp" TargetMode="External"/><Relationship Id="rId3" Type="http://schemas.openxmlformats.org/officeDocument/2006/relationships/hyperlink" Target="https://developer.mozilla.org/en-US/docs/Learn_web_development/Core/Structuring_content/Basic_HTML_syntax" TargetMode="External"/><Relationship Id="rId7" Type="http://schemas.openxmlformats.org/officeDocument/2006/relationships/hyperlink" Target="https://developer.mozilla.org/en-US/docs/Learn_web_development/Core/Structuring_content/Lists" TargetMode="External"/><Relationship Id="rId2" Type="http://schemas.openxmlformats.org/officeDocument/2006/relationships/hyperlink" Target="https://developer.mozilla.org/en-US/docs/Web/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eloper.mozilla.org/en-US/docs/Web/HTML/Reference/Elements/p" TargetMode="External"/><Relationship Id="rId11" Type="http://schemas.openxmlformats.org/officeDocument/2006/relationships/hyperlink" Target="https://developer.mozilla.org/en-US/docs/Web/HTML/Reference/Elements/link" TargetMode="External"/><Relationship Id="rId5" Type="http://schemas.openxmlformats.org/officeDocument/2006/relationships/hyperlink" Target="https://www.google.com/search?q=MDN+%E2%80%93+HTML+Paragraphs&amp;ie=UTF-8" TargetMode="External"/><Relationship Id="rId10" Type="http://schemas.openxmlformats.org/officeDocument/2006/relationships/hyperlink" Target="https://developer.mozilla.org/en-US/docs/Web/HTML/Reference/Elements/img" TargetMode="External"/><Relationship Id="rId4" Type="http://schemas.openxmlformats.org/officeDocument/2006/relationships/hyperlink" Target="https://developer.mozilla.org/en-US/docs/Web/HTML/Reference/Elements/title" TargetMode="External"/><Relationship Id="rId9" Type="http://schemas.openxmlformats.org/officeDocument/2006/relationships/hyperlink" Target="https://developer.mozilla.org/en-US/docs/Learn_web_development/Core/Structuring_content/Creating_link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HTML-introduction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Basic of the HTML files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159329" y="3713264"/>
            <a:ext cx="6482442" cy="92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Recreate image in html code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58" y="1895515"/>
            <a:ext cx="5467928" cy="47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843643" y="195613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HTML elements can have attributes that add additional information about the element.
Attributes are located inside the opening tag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4440"/>
            <a:ext cx="5934486" cy="989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3" y="5625437"/>
            <a:ext cx="550735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34" y="5685606"/>
            <a:ext cx="5934486" cy="734035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Specific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Global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1803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- Allows the creation of hyperlinks
-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 specifies the URL to which the link leads. </a:t>
            </a:r>
          </a:p>
          <a:p>
            <a:pPr algn="l"/>
            <a:r>
              <a:rPr lang="en-US" dirty="0">
                <a:latin typeface="Bahnschrift SemiLight" panose="020B0502040204020203" pitchFamily="34" charset="0"/>
              </a:rPr>
              <a:t>- Attributes are located inside the opening tag
 - Without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attribute, the link is not active</a:t>
            </a:r>
            <a:endParaRPr lang="en-US" b="1" dirty="0">
              <a:latin typeface="Bahnschrift SemiLight" panose="020B0502040204020203" pitchFamily="34" charset="0"/>
            </a:endParaRPr>
          </a:p>
          <a:p>
            <a:pPr algn="l"/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9" y="4451321"/>
            <a:ext cx="8867959" cy="8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6" y="3592105"/>
            <a:ext cx="8379164" cy="58572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975406" y="193967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- Allows you to add images to our websites
- The </a:t>
            </a:r>
            <a:r>
              <a:rPr lang="en-US" dirty="0" err="1">
                <a:latin typeface="Bahnschrift SemiLight" panose="020B0502040204020203" pitchFamily="34" charset="0"/>
              </a:rPr>
              <a:t>src</a:t>
            </a:r>
            <a:r>
              <a:rPr lang="en-US" dirty="0">
                <a:latin typeface="Bahnschrift SemiLight" panose="020B0502040204020203" pitchFamily="34" charset="0"/>
              </a:rPr>
              <a:t> attribute (source) defines the source of the image 
&lt;</a:t>
            </a:r>
            <a:r>
              <a:rPr lang="en-US" dirty="0" err="1">
                <a:latin typeface="Bahnschrift SemiLight" panose="020B0502040204020203" pitchFamily="34" charset="0"/>
              </a:rPr>
              <a:t>img</a:t>
            </a:r>
            <a:r>
              <a:rPr lang="en-US" dirty="0">
                <a:latin typeface="Bahnschrift SemiLight" panose="020B0502040204020203" pitchFamily="34" charset="0"/>
              </a:rPr>
              <a:t>&gt; It doesn't have a closing tag, because it's a void element.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4006" y="4426824"/>
            <a:ext cx="60952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Why is alt important?
 - Helps blind and visually impaired people understand the content of the image.
 - When an image can't load, alt text is displayed.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1776454" y="2517790"/>
            <a:ext cx="7944901" cy="727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Go to </a:t>
            </a:r>
            <a:r>
              <a:rPr lang="hr-HR" sz="2000" i="1" dirty="0">
                <a:latin typeface="Bahnschrift SemiLight" panose="020B0502040204020203" pitchFamily="34" charset="0"/>
                <a:hlinkClick r:id="rId3" action="ppaction://hlinkfile"/>
              </a:rPr>
              <a:t>://www.w3schools.com/html/html_attributes.asp</a:t>
            </a:r>
            <a:r>
              <a:rPr lang="en-US" sz="2000" i="1" dirty="0">
                <a:latin typeface="Bahnschrift SemiLight" panose="020B0502040204020203" pitchFamily="34" charset="0"/>
                <a:hlinkClick r:id="rId3" action="ppaction://hlinkfile"/>
              </a:rPr>
              <a:t> </a:t>
            </a:r>
            <a:r>
              <a:rPr lang="en-US" sz="2000" dirty="0">
                <a:latin typeface="Bahnschrift SemiLight" panose="020B0502040204020203" pitchFamily="34" charset="0"/>
              </a:rPr>
              <a:t>and practice the quiz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54" y="3429000"/>
            <a:ext cx="8230859" cy="3113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9088E-5131-54E2-2338-95E2EB629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410" y="6400800"/>
            <a:ext cx="300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06243" y="1865472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A file path is a unique location on your computer where a specific file or folder is located.
- We can compare it to a real-world address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9411"/>
            <a:ext cx="6056439" cy="697144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803149" y="3586860"/>
            <a:ext cx="255942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Absolute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105233" y="3586860"/>
            <a:ext cx="277966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Relative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33" y="4093033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49" y="4867812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373720" y="4093033"/>
            <a:ext cx="1804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One level up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9067383" y="4971738"/>
            <a:ext cx="2443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Current directory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1763975" y="1956524"/>
            <a:ext cx="7648453" cy="119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Download 2.4-html-image-link project and connect the images in html file</a:t>
            </a:r>
          </a:p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Replicate the image result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22" y="2554828"/>
            <a:ext cx="2771650" cy="3931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2" y="3282043"/>
            <a:ext cx="5353702" cy="2879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AB0EE-22EA-F7DE-985F-65CC7B7B5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122" y="6438972"/>
            <a:ext cx="2749868" cy="4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4646568" y="3025315"/>
            <a:ext cx="3240132" cy="201682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8292813" y="2975161"/>
            <a:ext cx="3060987" cy="1985811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138980" y="4313485"/>
            <a:ext cx="3234744" cy="883117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To allow users to navigate through the site, we need to link pages using hyperlinks.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391541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Allows you to add images to our websites
-  ./ means "search in the current directory".
- By clicking on the link, we will be taken to the "About Us" page.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Bahnschrift SemiLight" panose="020B0502040204020203" pitchFamily="34" charset="0"/>
              </a:rPr>
              <a:t>Create a multi-page site</a:t>
            </a:r>
            <a:r>
              <a:rPr lang="en-US" dirty="0">
                <a:latin typeface="Bahnschrift SemiLight" panose="020B0502040204020203" pitchFamily="34" charset="0"/>
              </a:rPr>
              <a:t>
 - Clicking on the image takes us to the about us page
 - Click on Contact me, take us to the contact page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BEF94-E3F9-5292-7B07-73A25F377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33" y="6302447"/>
            <a:ext cx="2749868" cy="4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283641" y="1690688"/>
            <a:ext cx="116247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Objective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Create a basic HTML skeleton for </a:t>
            </a:r>
            <a:r>
              <a:rPr lang="en-US" sz="2400" b="1" dirty="0" err="1">
                <a:latin typeface="Bahnschrift SemiLight" panose="020B0502040204020203" pitchFamily="34" charset="0"/>
              </a:rPr>
              <a:t>CraftEase</a:t>
            </a:r>
            <a:r>
              <a:rPr lang="en-US" sz="2400" b="1" dirty="0">
                <a:latin typeface="Bahnschrift SemiLight" panose="020B0502040204020203" pitchFamily="34" charset="0"/>
              </a:rPr>
              <a:t>, a DIY Workshop Management System designed for home improvement retailers. The goal is to create a foundation that will later be enhanced with CSS and JavaScript to provide a complete digital service for managing DIY workshop registrations, project tutorials, and tool/material availability tracking. Once completed, upload the project to GitHub.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Project Background</a:t>
            </a:r>
          </a:p>
          <a:p>
            <a:endParaRPr lang="en-US" sz="2400" b="1" dirty="0">
              <a:latin typeface="Bahnschrift SemiLight" panose="020B0502040204020203" pitchFamily="34" charset="0"/>
            </a:endParaRPr>
          </a:p>
          <a:p>
            <a:r>
              <a:rPr lang="en-US" sz="2400" b="1" dirty="0">
                <a:latin typeface="Bahnschrift SemiLight" panose="020B0502040204020203" pitchFamily="34" charset="0"/>
              </a:rPr>
              <a:t>Header with site branding and description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Navigation menu for different system sections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Workshop Registration Form for new participants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Participant Management Table showing registered customers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Upcoming Workshops Section displaying scheduled events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Tool &amp; Material Inventory Table for availability tracking</a:t>
            </a:r>
          </a:p>
        </p:txBody>
      </p:sp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BA71B38-E77F-5BB2-B111-5F1D8CF5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25EDC8B-B1A0-A469-1C4C-CE760C8A66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59256"/>
            <a:ext cx="8413393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Elements: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Define page titles.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Paragraphs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Separate text into blocks.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Create ordered and unordered lists.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(Anchors)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Enable navigation between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Embed visuals with 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src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alt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attributes.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Provide additional element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Specify file locations (absolute/relative).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&amp; Best Practices: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VS Code with Live Preview.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Close all tags properly and keep code readable.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 HTML to ensure compatibility and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Project: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 basic HTML structure for a DIY Workshop Management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forms, navigation, inventory tables, and realistic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 to GitHub as 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craftease-workshop-management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54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1C58-8D62-5747-D3C0-7B18A07F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2784A0-974C-3A88-47BD-334C382F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HTML – FINAL EXERCISE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61CEB-6FA5-786F-D289-62C88291F42B}"/>
              </a:ext>
            </a:extLst>
          </p:cNvPr>
          <p:cNvSpPr txBox="1"/>
          <p:nvPr/>
        </p:nvSpPr>
        <p:spPr>
          <a:xfrm>
            <a:off x="8382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Content Requirements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Add at least four sample workshop participants with realistic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Include five different workshop types (woodworking, electrical, plumbing, tile installation, painting)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Show two upcoming workshop cards with complete details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Display four inventory items with stock levels and availability status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Use appropriate form elements (text inputs, selects, textarea, email, tel, number)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Deliverables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HTML file named index.html with complete workshop management system structure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README.md file explaining the project purpose and structure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GitHub repository with the complete project uploaded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Ensure the HTML validates and displays properly in modern browsers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Submission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Upload your completed project to GitHub with: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Repository name: craftease-workshop-management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Include all required files (HTML, README.md)</a:t>
            </a:r>
            <a:endParaRPr lang="hr-HR" sz="2000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773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360E-9F1C-5BBC-B259-CD7F45E1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0E89DC-39A0-C91D-B661-E2A5D9EF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908C9-F53D-3359-BAC1-76A6B490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20" y="1690688"/>
            <a:ext cx="5814060" cy="51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1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0E6ACA-F5C5-E5DA-6C22-5D9EB65A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FEBA63-70E2-F3CA-1C2B-28B49FE8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HTML and CSS: Design and Build Websites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Jon Duckett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Learning Web Design: A Beginner’s Guide to HTML, CSS, JavaScript, and Web Graphics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Jennifer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Niederst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- Head First HTML and CSS</a:t>
            </a:r>
            <a:r>
              <a:rPr lang="en-US" dirty="0"/>
              <a:t> by Elisabeth Robson and Eric Freeman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525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670DD-10AB-70AA-18A4-9296EA99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0FD4E-4520-02F9-79C1-A5BD7542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https://developer.mozilla.org/en-US/docs/Web/HTML</a:t>
            </a:r>
            <a:endParaRPr lang="en-US" dirty="0"/>
          </a:p>
          <a:p>
            <a:r>
              <a:rPr lang="en-US" dirty="0">
                <a:hlinkClick r:id="rId3"/>
              </a:rPr>
              <a:t>https://developer.mozilla.org/en-US/docs/Learn_web_development/Core/Structuring_content/Basic_HTML_syntax</a:t>
            </a:r>
            <a:endParaRPr lang="en-US" dirty="0"/>
          </a:p>
          <a:p>
            <a:r>
              <a:rPr lang="en-US" dirty="0">
                <a:hlinkClick r:id="rId4"/>
              </a:rPr>
              <a:t>https://developer.mozilla.org/en-US/docs/Web/HTML/Reference/Elements/title</a:t>
            </a:r>
            <a:endParaRPr lang="en-US" dirty="0"/>
          </a:p>
          <a:p>
            <a:r>
              <a:rPr lang="en-US" dirty="0">
                <a:hlinkClick r:id="rId5"/>
              </a:rPr>
              <a:t>https://www.google.com/search?q=MDN+%E2%80%93+HTML+Paragraphs&amp;ie=UTF-8</a:t>
            </a:r>
            <a:endParaRPr lang="en-US" dirty="0"/>
          </a:p>
          <a:p>
            <a:r>
              <a:rPr lang="en-US" dirty="0">
                <a:hlinkClick r:id="rId6"/>
              </a:rPr>
              <a:t>https://developer.mozilla.org/en-US/docs/Web/HTML/Reference/Elements/p</a:t>
            </a:r>
            <a:endParaRPr lang="en-US" dirty="0"/>
          </a:p>
          <a:p>
            <a:r>
              <a:rPr lang="en-US" dirty="0">
                <a:hlinkClick r:id="rId7"/>
              </a:rPr>
              <a:t>https://developer.mozilla.org/en-US/docs/Learn_web_development/Core/Structuring_content/Lists</a:t>
            </a:r>
            <a:endParaRPr lang="en-US" dirty="0"/>
          </a:p>
          <a:p>
            <a:r>
              <a:rPr lang="en-US" dirty="0">
                <a:hlinkClick r:id="rId8"/>
              </a:rPr>
              <a:t>https://www.w3schools.com/html/html_attributes.asp</a:t>
            </a:r>
            <a:endParaRPr lang="en-US" dirty="0"/>
          </a:p>
          <a:p>
            <a:r>
              <a:rPr lang="en-US" dirty="0">
                <a:hlinkClick r:id="rId9"/>
              </a:rPr>
              <a:t>https://developer.mozilla.org/en-US/docs/Learn_web_development/Core/Structuring_content/Creating_links</a:t>
            </a:r>
            <a:endParaRPr lang="en-US" dirty="0"/>
          </a:p>
          <a:p>
            <a:r>
              <a:rPr lang="en-US" dirty="0">
                <a:hlinkClick r:id="rId10"/>
              </a:rPr>
              <a:t>https://developer.mozilla.org/en-US/docs/Web/HTML/Reference/Elements/img</a:t>
            </a:r>
            <a:endParaRPr lang="en-US" dirty="0"/>
          </a:p>
          <a:p>
            <a:r>
              <a:rPr lang="en-US" dirty="0">
                <a:hlinkClick r:id="rId11"/>
              </a:rPr>
              <a:t>https://developer.mozilla.org/en-US/docs/Web/HTML/Reference/Elements/link</a:t>
            </a:r>
            <a:endParaRPr lang="en-US" dirty="0"/>
          </a:p>
          <a:p>
            <a:r>
              <a:rPr lang="hr-HR" dirty="0">
                <a:hlinkClick r:id="rId9"/>
              </a:rPr>
              <a:t>https://developer.mozilla.org/en-US/docs/Learn_web_development/Core/Structuring_content/Creating_links</a:t>
            </a: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1410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38" y="2451861"/>
            <a:ext cx="4711535" cy="3522024"/>
          </a:xfrm>
        </p:spPr>
        <p:txBody>
          <a:bodyPr>
            <a:noAutofit/>
          </a:bodyPr>
          <a:lstStyle/>
          <a:p>
            <a:r>
              <a:rPr lang="hr-HR" sz="2000" dirty="0"/>
              <a:t> </a:t>
            </a:r>
            <a:r>
              <a:rPr lang="en-US" sz="2000" b="1" dirty="0"/>
              <a:t>HTML (Content) -</a:t>
            </a:r>
            <a:r>
              <a:rPr lang="en-US" sz="2000" dirty="0"/>
              <a:t> The structure of a web page (text, images, buttons).
</a:t>
            </a:r>
            <a:r>
              <a:rPr lang="hr-HR" sz="2000" dirty="0"/>
              <a:t> </a:t>
            </a:r>
            <a:r>
              <a:rPr lang="en-US" sz="2000" b="1" dirty="0"/>
              <a:t>CSS (Styles)</a:t>
            </a:r>
            <a:r>
              <a:rPr lang="en-US" sz="2000" dirty="0"/>
              <a:t> -  Defines the layout (colors, fonts, arrangement of elements).
</a:t>
            </a:r>
            <a:r>
              <a:rPr lang="hr-HR" sz="2000" dirty="0"/>
              <a:t> </a:t>
            </a:r>
            <a:r>
              <a:rPr lang="en-US" sz="2000" b="1" dirty="0"/>
              <a:t>JavaScript (Functionality)</a:t>
            </a:r>
            <a:r>
              <a:rPr lang="en-US" sz="2000" dirty="0"/>
              <a:t>- Adds interactivity (click events, animations, form validation).
The browser interprets and displays these files to display the web page.</a:t>
            </a:r>
          </a:p>
          <a:p>
            <a:endParaRPr lang="hr-HR" sz="20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08" y="2988860"/>
            <a:ext cx="5008292" cy="2516667"/>
          </a:xfrm>
          <a:prstGeom prst="rect">
            <a:avLst/>
          </a:prstGeom>
          <a:noFill/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C0E73A8-F5D8-4CC0-8E12-B53508C5F990}"/>
              </a:ext>
            </a:extLst>
          </p:cNvPr>
          <p:cNvSpPr txBox="1">
            <a:spLocks/>
          </p:cNvSpPr>
          <p:nvPr/>
        </p:nvSpPr>
        <p:spPr>
          <a:xfrm>
            <a:off x="7622793" y="5574795"/>
            <a:ext cx="2980137" cy="399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        www.appbrewery.com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1646"/>
            <a:ext cx="4711535" cy="2868395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Unlike CSS or JavaScript, a website can only exist with an HTML file
Markup language: Similar to editorial markup in manuscripts (bold, underline, etc.)
HTML uses tags to structure content</a:t>
            </a:r>
            <a:endParaRPr lang="hr-H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89" y="5961207"/>
            <a:ext cx="3762225" cy="606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189" y="4423143"/>
            <a:ext cx="2866456" cy="702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68" y="1690688"/>
            <a:ext cx="4131132" cy="227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31" y="5312149"/>
            <a:ext cx="4230775" cy="523679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1DCB7C7-D5CA-7FB2-BE2F-616DE0E6BBFA}"/>
              </a:ext>
            </a:extLst>
          </p:cNvPr>
          <p:cNvSpPr txBox="1">
            <a:spLocks/>
          </p:cNvSpPr>
          <p:nvPr/>
        </p:nvSpPr>
        <p:spPr>
          <a:xfrm>
            <a:off x="8321434" y="3989207"/>
            <a:ext cx="2980137" cy="399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 www.w3schools..com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68" y="3020099"/>
            <a:ext cx="5932793" cy="199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1126"/>
            <a:ext cx="4095621" cy="2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092288" y="3178806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Install in VS code and use the Live Preview plugin to view changes in real-time 
Recreate image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58" y="2659679"/>
            <a:ext cx="5105932" cy="35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715600" y="3050909"/>
            <a:ext cx="9668060" cy="2959379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322615" y="2332154"/>
            <a:ext cx="2142608" cy="672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Unordered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332154"/>
            <a:ext cx="2510510" cy="718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251276"/>
            <a:ext cx="9298052" cy="1234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7" y="5371360"/>
            <a:ext cx="5002154" cy="1121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613" y="5371361"/>
            <a:ext cx="6188666" cy="11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971982" y="1841394"/>
            <a:ext cx="7649504" cy="1211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Bahnschrift SemiLight" panose="020B0502040204020203" pitchFamily="34" charset="0"/>
              </a:rPr>
              <a:t>Common mistakes to avoid</a:t>
            </a:r>
            <a:r>
              <a:rPr lang="en-US" sz="2000" dirty="0">
                <a:latin typeface="Bahnschrift SemiLight" panose="020B0502040204020203" pitchFamily="34" charset="0"/>
              </a:rPr>
              <a:t>
Forgetting to close tags </a:t>
            </a:r>
            <a:r>
              <a:rPr lang="en-US" sz="2000" b="1" dirty="0">
                <a:latin typeface="Bahnschrift SemiLight" panose="020B0502040204020203" pitchFamily="34" charset="0"/>
              </a:rPr>
              <a:t>(&lt;/ul&gt; or &lt;/</a:t>
            </a:r>
            <a:r>
              <a:rPr lang="en-US" sz="2000" b="1" dirty="0" err="1">
                <a:latin typeface="Bahnschrift SemiLight" panose="020B0502040204020203" pitchFamily="34" charset="0"/>
              </a:rPr>
              <a:t>ol</a:t>
            </a:r>
            <a:r>
              <a:rPr lang="en-US" sz="2000" b="1" dirty="0">
                <a:latin typeface="Bahnschrift SemiLight" panose="020B0502040204020203" pitchFamily="34" charset="0"/>
              </a:rPr>
              <a:t>&gt;).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Incorrect code indentation, making it difficult to read and maintain.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59729"/>
            <a:ext cx="4940899" cy="2198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974" y="4055708"/>
            <a:ext cx="3297343" cy="24371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86" y="4359729"/>
            <a:ext cx="262890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554</TotalTime>
  <Words>2827</Words>
  <Application>Microsoft Office PowerPoint</Application>
  <PresentationFormat>Widescreen</PresentationFormat>
  <Paragraphs>196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Unicode MS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SUMMARY</vt:lpstr>
      <vt:lpstr>HOW WEBSITES WORK</vt:lpstr>
      <vt:lpstr>HTML</vt:lpstr>
      <vt:lpstr>HTML TITLES</vt:lpstr>
      <vt:lpstr>HTML TITLES – EXERCISE 1</vt:lpstr>
      <vt:lpstr>HTML LISTS</vt:lpstr>
      <vt:lpstr>HTML PARAGRAF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  <vt:lpstr>HTML – FINAL EXERCISE</vt:lpstr>
      <vt:lpstr>HTML – FINAL EXERCISE</vt:lpstr>
      <vt:lpstr>HTML – FINAL EXERCISE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110</cp:revision>
  <dcterms:created xsi:type="dcterms:W3CDTF">2024-02-12T13:35:47Z</dcterms:created>
  <dcterms:modified xsi:type="dcterms:W3CDTF">2025-07-07T20:35:59Z</dcterms:modified>
</cp:coreProperties>
</file>